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5704" y="1260566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ru-RU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и развитие субъекта малого предпринимательства сферы бытового обслуживания населения на локальном потребительском рынке (на примере ООО "Престиж", г. Екатеринбург)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Выполнила: </a:t>
            </a:r>
            <a:r>
              <a:rPr lang="ru-RU" dirty="0" err="1" smtClean="0"/>
              <a:t>Мокин</a:t>
            </a:r>
            <a:r>
              <a:rPr lang="ru-RU" dirty="0" smtClean="0"/>
              <a:t> А.С.</a:t>
            </a:r>
          </a:p>
          <a:p>
            <a:pPr algn="r"/>
            <a:r>
              <a:rPr lang="ru-RU" dirty="0" smtClean="0"/>
              <a:t>Научный руководитель: Антипин И.А.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8731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14 -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Расчет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плановой оборачиваемости дебиторской задолженности/тыс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55038"/>
              </p:ext>
            </p:extLst>
          </p:nvPr>
        </p:nvGraphicFramePr>
        <p:xfrm>
          <a:off x="2589213" y="2312128"/>
          <a:ext cx="8915399" cy="2443199"/>
        </p:xfrm>
        <a:graphic>
          <a:graphicData uri="http://schemas.openxmlformats.org/drawingml/2006/table">
            <a:tbl>
              <a:tblPr firstRow="1" firstCol="1" bandRow="1" bandCol="1">
                <a:tableStyleId>{93296810-A885-4BE3-A3E7-6D5BEEA58F35}</a:tableStyleId>
              </a:tblPr>
              <a:tblGrid>
                <a:gridCol w="4334667">
                  <a:extLst>
                    <a:ext uri="{9D8B030D-6E8A-4147-A177-3AD203B41FA5}">
                      <a16:colId xmlns:a16="http://schemas.microsoft.com/office/drawing/2014/main" val="1299874590"/>
                    </a:ext>
                  </a:extLst>
                </a:gridCol>
                <a:gridCol w="1526316">
                  <a:extLst>
                    <a:ext uri="{9D8B030D-6E8A-4147-A177-3AD203B41FA5}">
                      <a16:colId xmlns:a16="http://schemas.microsoft.com/office/drawing/2014/main" val="2401598681"/>
                    </a:ext>
                  </a:extLst>
                </a:gridCol>
                <a:gridCol w="1526316">
                  <a:extLst>
                    <a:ext uri="{9D8B030D-6E8A-4147-A177-3AD203B41FA5}">
                      <a16:colId xmlns:a16="http://schemas.microsoft.com/office/drawing/2014/main" val="293407584"/>
                    </a:ext>
                  </a:extLst>
                </a:gridCol>
                <a:gridCol w="1528100">
                  <a:extLst>
                    <a:ext uri="{9D8B030D-6E8A-4147-A177-3AD203B41FA5}">
                      <a16:colId xmlns:a16="http://schemas.microsoft.com/office/drawing/2014/main" val="1544247193"/>
                    </a:ext>
                  </a:extLst>
                </a:gridCol>
              </a:tblGrid>
              <a:tr h="3436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зате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2015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2016/П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ла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∆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4137367"/>
                  </a:ext>
                </a:extLst>
              </a:tr>
              <a:tr h="343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1.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ыруч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ка,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ыс. руб.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452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487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35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0548474"/>
                  </a:ext>
                </a:extLst>
              </a:tr>
              <a:tr h="343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2. 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я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ь,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ыс. руб.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117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75,5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- 41,5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210818"/>
                  </a:ext>
                </a:extLst>
              </a:tr>
              <a:tr h="705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3.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оэфф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нт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орач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вае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 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й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3,9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6,45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2,55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8574166"/>
                  </a:ext>
                </a:extLst>
              </a:tr>
              <a:tr h="705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4. Пер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д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орач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вае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 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й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и,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2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93,5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>
                          <a:effectLst/>
                        </a:rPr>
                        <a:t>56,5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200" dirty="0">
                          <a:effectLst/>
                        </a:rPr>
                        <a:t>- 37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9333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466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602422"/>
          </a:xfrm>
        </p:spPr>
        <p:txBody>
          <a:bodyPr>
            <a:normAutofit fontScale="90000"/>
          </a:bodyPr>
          <a:lstStyle/>
          <a:p>
            <a:pPr algn="ctr"/>
            <a:r>
              <a:rPr lang="sq-A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ЭКОНОМИЧЕСКИЙ ЭФФЕКТ ОТ СНИЖЕНИЯ ПЕРИОДА ОБОРОТА ДЕБИТОРСКОЙ ЗАДОЛЖЕННОСТИ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2382203"/>
            <a:ext cx="3598869" cy="6483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800" y="3361425"/>
            <a:ext cx="3619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828" y="3759958"/>
            <a:ext cx="6477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4181202"/>
            <a:ext cx="657225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711022" y="2624732"/>
            <a:ext cx="9615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endParaRPr kumimoji="0" lang="sq-AL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592925" y="3290823"/>
            <a:ext cx="280634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sq-AL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экономический</a:t>
            </a:r>
            <a:r>
              <a:rPr kumimoji="0" lang="sq-AL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эффект;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735800" y="3692509"/>
            <a:ext cx="34613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sq-AL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выручка</a:t>
            </a:r>
            <a:r>
              <a:rPr kumimoji="0" lang="sq-AL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планируемом периоде;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735800" y="4063624"/>
            <a:ext cx="4145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изменение периода оборачиваемости.</a:t>
            </a:r>
            <a:endParaRPr kumimoji="0" lang="sq-AL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104" y="4773293"/>
            <a:ext cx="3643849" cy="82548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632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0491" y="1355630"/>
            <a:ext cx="8911687" cy="1280890"/>
          </a:xfrm>
        </p:spPr>
        <p:txBody>
          <a:bodyPr>
            <a:noAutofit/>
          </a:bodyPr>
          <a:lstStyle/>
          <a:p>
            <a:pPr algn="just"/>
            <a:r>
              <a:rPr lang="ru-RU" sz="2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Функционирование и развитие субъекта малого предпринимательства сферы бытового обслуживания населения на локальном потребительском рынке (на примере ООО "Престиж", г. Екатеринбург)</a:t>
            </a:r>
            <a:endParaRPr lang="ru-RU" sz="2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275354" y="3250746"/>
            <a:ext cx="7315200" cy="720725"/>
          </a:xfrm>
          <a:prstGeom prst="rect">
            <a:avLst/>
          </a:prstGeom>
        </p:spPr>
        <p:txBody>
          <a:bodyPr lIns="121899" tIns="60949" rIns="121899" bIns="60949" anchor="b"/>
          <a:lstStyle/>
          <a:p>
            <a:pPr defTabSz="1218987" fontAlgn="auto">
              <a:spcAft>
                <a:spcPts val="0"/>
              </a:spcAft>
              <a:defRPr/>
            </a:pPr>
            <a:r>
              <a:rPr lang="ru-RU" sz="2000" dirty="0">
                <a:solidFill>
                  <a:srgbClr val="FF0000"/>
                </a:solidFill>
                <a:latin typeface="Corbel" pitchFamily="34" charset="0"/>
                <a:ea typeface="+mj-ea"/>
                <a:cs typeface="+mj-cs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368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80606" y="446088"/>
            <a:ext cx="5734594" cy="97631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Рынок потребительских товаров</a:t>
            </a:r>
            <a:endParaRPr lang="ru-RU" sz="32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247699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потребительских товаров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организованная система, в которой потребительский спрос на товары/услуги встречается с предложениями производителей.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20" descr="http://zadocs.ru/pars_docs/refs/17/16156/16156_html_m23f6df3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683" y="620352"/>
            <a:ext cx="5755957" cy="4225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767289" y="5151512"/>
            <a:ext cx="3685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Рынок товаров и услуг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34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4590" y="193036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sq-AL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</a:t>
            </a:r>
            <a:r>
              <a:rPr lang="ru-RU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sq-AL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СФЕРЫ БЫТОВОГО ОБСЛУЖИВАНИЯ Г. ЕКАТЕРИНБУРГА</a:t>
            </a:r>
            <a:endParaRPr lang="ru-RU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5" descr="Объем производства в отрасли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590" y="1473926"/>
            <a:ext cx="4243805" cy="275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195882" y="4524344"/>
            <a:ext cx="433251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ису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4. Объе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 пр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дст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 в отрас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(ОКВЭД 36.1) в 2011-2015 (I-III к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в.) г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г., т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ыс. руб.</a:t>
            </a:r>
            <a:endParaRPr lang="ru-RU" dirty="0"/>
          </a:p>
        </p:txBody>
      </p:sp>
      <p:pic>
        <p:nvPicPr>
          <p:cNvPr id="2051" name="Рисунок 3" descr="Динамика финансовых показателей отрасли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445" y="2299063"/>
            <a:ext cx="5429250" cy="297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615981" y="5637667"/>
            <a:ext cx="542171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ису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2. Д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 ф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нс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 п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зате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ле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й отрас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(ОКВЭД 36.1) в 2011-2015 (I-III к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в.) г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г., т</a:t>
            </a:r>
            <a:r>
              <a:rPr lang="sq-AL" sz="300" dirty="0">
                <a:solidFill>
                  <a:srgbClr val="FFFFFF"/>
                </a:solidFill>
                <a:latin typeface="Estrangelo Edessa"/>
                <a:ea typeface="Times New Roman" panose="02020603050405020304" pitchFamily="18" charset="0"/>
                <a:cs typeface="Estrangelo Edessa"/>
              </a:rPr>
              <a:t>ܵ</a:t>
            </a:r>
            <a:r>
              <a:rPr lang="sq-AL" dirty="0">
                <a:latin typeface="Times New Roman" panose="02020603050405020304" pitchFamily="18" charset="0"/>
                <a:ea typeface="Times New Roman" panose="02020603050405020304" pitchFamily="18" charset="0"/>
              </a:rPr>
              <a:t>ыс.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830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118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экономические показатели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623256"/>
              </p:ext>
            </p:extLst>
          </p:nvPr>
        </p:nvGraphicFramePr>
        <p:xfrm>
          <a:off x="2592925" y="1698170"/>
          <a:ext cx="9006892" cy="47287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69095">
                  <a:extLst>
                    <a:ext uri="{9D8B030D-6E8A-4147-A177-3AD203B41FA5}">
                      <a16:colId xmlns:a16="http://schemas.microsoft.com/office/drawing/2014/main" val="2865928292"/>
                    </a:ext>
                  </a:extLst>
                </a:gridCol>
                <a:gridCol w="2013940">
                  <a:extLst>
                    <a:ext uri="{9D8B030D-6E8A-4147-A177-3AD203B41FA5}">
                      <a16:colId xmlns:a16="http://schemas.microsoft.com/office/drawing/2014/main" val="1805670940"/>
                    </a:ext>
                  </a:extLst>
                </a:gridCol>
                <a:gridCol w="976347">
                  <a:extLst>
                    <a:ext uri="{9D8B030D-6E8A-4147-A177-3AD203B41FA5}">
                      <a16:colId xmlns:a16="http://schemas.microsoft.com/office/drawing/2014/main" val="2211182636"/>
                    </a:ext>
                  </a:extLst>
                </a:gridCol>
                <a:gridCol w="1106046">
                  <a:extLst>
                    <a:ext uri="{9D8B030D-6E8A-4147-A177-3AD203B41FA5}">
                      <a16:colId xmlns:a16="http://schemas.microsoft.com/office/drawing/2014/main" val="2808746959"/>
                    </a:ext>
                  </a:extLst>
                </a:gridCol>
                <a:gridCol w="976347">
                  <a:extLst>
                    <a:ext uri="{9D8B030D-6E8A-4147-A177-3AD203B41FA5}">
                      <a16:colId xmlns:a16="http://schemas.microsoft.com/office/drawing/2014/main" val="906017438"/>
                    </a:ext>
                  </a:extLst>
                </a:gridCol>
                <a:gridCol w="1169095">
                  <a:extLst>
                    <a:ext uri="{9D8B030D-6E8A-4147-A177-3AD203B41FA5}">
                      <a16:colId xmlns:a16="http://schemas.microsoft.com/office/drawing/2014/main" val="2251021325"/>
                    </a:ext>
                  </a:extLst>
                </a:gridCol>
                <a:gridCol w="1169095">
                  <a:extLst>
                    <a:ext uri="{9D8B030D-6E8A-4147-A177-3AD203B41FA5}">
                      <a16:colId xmlns:a16="http://schemas.microsoft.com/office/drawing/2014/main" val="3441994844"/>
                    </a:ext>
                  </a:extLst>
                </a:gridCol>
                <a:gridCol w="426927">
                  <a:extLst>
                    <a:ext uri="{9D8B030D-6E8A-4147-A177-3AD203B41FA5}">
                      <a16:colId xmlns:a16="http://schemas.microsoft.com/office/drawing/2014/main" val="2278495085"/>
                    </a:ext>
                  </a:extLst>
                </a:gridCol>
              </a:tblGrid>
              <a:tr h="3349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зате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оста, 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963495"/>
                  </a:ext>
                </a:extLst>
              </a:tr>
              <a:tr h="607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2014/2013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2015/2014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2015/2013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extLst>
                  <a:ext uri="{0D108BD9-81ED-4DB2-BD59-A6C34878D82A}">
                    <a16:rowId xmlns:a16="http://schemas.microsoft.com/office/drawing/2014/main" val="4254422862"/>
                  </a:ext>
                </a:extLst>
              </a:tr>
              <a:tr h="394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ыруч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ка от реа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504 735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747 484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 452 179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48,1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-39,5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-10,4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3539837494"/>
                  </a:ext>
                </a:extLst>
              </a:tr>
              <a:tr h="394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Себест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444 258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649 132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 386 080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46,1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-40,5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-13,1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1873870354"/>
                  </a:ext>
                </a:extLst>
              </a:tr>
              <a:tr h="334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 (уб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60 477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98 352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66 099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62,6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-32,8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504325024"/>
                  </a:ext>
                </a:extLst>
              </a:tr>
              <a:tr h="394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мерчес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ие рас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24 082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22 655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10 022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-5,9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-55,8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-58,4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339230131"/>
                  </a:ext>
                </a:extLst>
              </a:tr>
              <a:tr h="334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ие рас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57 436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51 949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2618995892"/>
                  </a:ext>
                </a:extLst>
              </a:tr>
              <a:tr h="394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иста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24 953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4 317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150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-82,7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-96,5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-99,4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191842941"/>
                  </a:ext>
                </a:extLst>
              </a:tr>
              <a:tr h="404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Сре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 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 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59 622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172 113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318 457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188,7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85,0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434,1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1185528889"/>
                  </a:ext>
                </a:extLst>
              </a:tr>
              <a:tr h="3942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нтабе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ж, 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7,2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0,9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-66,7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-62,5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-87,5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3073350308"/>
                  </a:ext>
                </a:extLst>
              </a:tr>
              <a:tr h="334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нтабе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 ус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г, 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13,6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15,2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17,1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11,8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12,5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25,7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1328944746"/>
                  </a:ext>
                </a:extLst>
              </a:tr>
              <a:tr h="404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нтабе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 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я, %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41,9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2,5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0,05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-94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>
                          <a:effectLst/>
                        </a:rPr>
                        <a:t>-98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1000" dirty="0">
                          <a:effectLst/>
                        </a:rPr>
                        <a:t>-99,9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699" marR="60699" marT="0" marB="0" anchor="ctr"/>
                </a:tc>
                <a:extLst>
                  <a:ext uri="{0D108BD9-81ED-4DB2-BD59-A6C34878D82A}">
                    <a16:rowId xmlns:a16="http://schemas.microsoft.com/office/drawing/2014/main" val="572646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33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ликвидности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344108"/>
              </p:ext>
            </p:extLst>
          </p:nvPr>
        </p:nvGraphicFramePr>
        <p:xfrm>
          <a:off x="2589213" y="2090057"/>
          <a:ext cx="8915400" cy="36837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524226">
                  <a:extLst>
                    <a:ext uri="{9D8B030D-6E8A-4147-A177-3AD203B41FA5}">
                      <a16:colId xmlns:a16="http://schemas.microsoft.com/office/drawing/2014/main" val="3790839142"/>
                    </a:ext>
                  </a:extLst>
                </a:gridCol>
                <a:gridCol w="2822616">
                  <a:extLst>
                    <a:ext uri="{9D8B030D-6E8A-4147-A177-3AD203B41FA5}">
                      <a16:colId xmlns:a16="http://schemas.microsoft.com/office/drawing/2014/main" val="2304810137"/>
                    </a:ext>
                  </a:extLst>
                </a:gridCol>
                <a:gridCol w="1815175">
                  <a:extLst>
                    <a:ext uri="{9D8B030D-6E8A-4147-A177-3AD203B41FA5}">
                      <a16:colId xmlns:a16="http://schemas.microsoft.com/office/drawing/2014/main" val="4234385273"/>
                    </a:ext>
                  </a:extLst>
                </a:gridCol>
                <a:gridCol w="1212494">
                  <a:extLst>
                    <a:ext uri="{9D8B030D-6E8A-4147-A177-3AD203B41FA5}">
                      <a16:colId xmlns:a16="http://schemas.microsoft.com/office/drawing/2014/main" val="1238218471"/>
                    </a:ext>
                  </a:extLst>
                </a:gridCol>
                <a:gridCol w="1376538">
                  <a:extLst>
                    <a:ext uri="{9D8B030D-6E8A-4147-A177-3AD203B41FA5}">
                      <a16:colId xmlns:a16="http://schemas.microsoft.com/office/drawing/2014/main" val="2671643896"/>
                    </a:ext>
                  </a:extLst>
                </a:gridCol>
                <a:gridCol w="1164351">
                  <a:extLst>
                    <a:ext uri="{9D8B030D-6E8A-4147-A177-3AD203B41FA5}">
                      <a16:colId xmlns:a16="http://schemas.microsoft.com/office/drawing/2014/main" val="648311657"/>
                    </a:ext>
                  </a:extLst>
                </a:gridCol>
              </a:tblGrid>
              <a:tr h="646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 dirty="0">
                          <a:effectLst/>
                        </a:rPr>
                        <a:t>П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ка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зате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ое 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гра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2013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2014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2015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0721807"/>
                  </a:ext>
                </a:extLst>
              </a:tr>
              <a:tr h="647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оэфф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нт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ще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жес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 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7444940"/>
                  </a:ext>
                </a:extLst>
              </a:tr>
              <a:tr h="647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оэфф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нт 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ще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1-2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3,1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9265581"/>
                  </a:ext>
                </a:extLst>
              </a:tr>
              <a:tr h="729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оэфф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нт 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ыстр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 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0,5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7455110"/>
                  </a:ext>
                </a:extLst>
              </a:tr>
              <a:tr h="10131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оэфф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нт абс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ют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&gt; 0,2-0,5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0,04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0,09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 dirty="0">
                          <a:effectLst/>
                        </a:rPr>
                        <a:t>0,03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5981616"/>
                  </a:ext>
                </a:extLst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3007208"/>
            <a:ext cx="171450" cy="264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3007208"/>
            <a:ext cx="171450" cy="264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03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6955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состава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дебиторской задолженности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799215"/>
              </p:ext>
            </p:extLst>
          </p:nvPr>
        </p:nvGraphicFramePr>
        <p:xfrm>
          <a:off x="2589210" y="2271349"/>
          <a:ext cx="8915402" cy="28975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{F5AB1C69-6EDB-4FF4-983F-18BD219EF322}</a:tableStyleId>
              </a:tblPr>
              <a:tblGrid>
                <a:gridCol w="1037753">
                  <a:extLst>
                    <a:ext uri="{9D8B030D-6E8A-4147-A177-3AD203B41FA5}">
                      <a16:colId xmlns:a16="http://schemas.microsoft.com/office/drawing/2014/main" val="252631364"/>
                    </a:ext>
                  </a:extLst>
                </a:gridCol>
                <a:gridCol w="1619036">
                  <a:extLst>
                    <a:ext uri="{9D8B030D-6E8A-4147-A177-3AD203B41FA5}">
                      <a16:colId xmlns:a16="http://schemas.microsoft.com/office/drawing/2014/main" val="2277362129"/>
                    </a:ext>
                  </a:extLst>
                </a:gridCol>
                <a:gridCol w="928985">
                  <a:extLst>
                    <a:ext uri="{9D8B030D-6E8A-4147-A177-3AD203B41FA5}">
                      <a16:colId xmlns:a16="http://schemas.microsoft.com/office/drawing/2014/main" val="3903369721"/>
                    </a:ext>
                  </a:extLst>
                </a:gridCol>
                <a:gridCol w="907588">
                  <a:extLst>
                    <a:ext uri="{9D8B030D-6E8A-4147-A177-3AD203B41FA5}">
                      <a16:colId xmlns:a16="http://schemas.microsoft.com/office/drawing/2014/main" val="1017425714"/>
                    </a:ext>
                  </a:extLst>
                </a:gridCol>
                <a:gridCol w="907588">
                  <a:extLst>
                    <a:ext uri="{9D8B030D-6E8A-4147-A177-3AD203B41FA5}">
                      <a16:colId xmlns:a16="http://schemas.microsoft.com/office/drawing/2014/main" val="1685977493"/>
                    </a:ext>
                  </a:extLst>
                </a:gridCol>
                <a:gridCol w="1037753">
                  <a:extLst>
                    <a:ext uri="{9D8B030D-6E8A-4147-A177-3AD203B41FA5}">
                      <a16:colId xmlns:a16="http://schemas.microsoft.com/office/drawing/2014/main" val="4010706866"/>
                    </a:ext>
                  </a:extLst>
                </a:gridCol>
                <a:gridCol w="1037753">
                  <a:extLst>
                    <a:ext uri="{9D8B030D-6E8A-4147-A177-3AD203B41FA5}">
                      <a16:colId xmlns:a16="http://schemas.microsoft.com/office/drawing/2014/main" val="4030224256"/>
                    </a:ext>
                  </a:extLst>
                </a:gridCol>
                <a:gridCol w="1037753">
                  <a:extLst>
                    <a:ext uri="{9D8B030D-6E8A-4147-A177-3AD203B41FA5}">
                      <a16:colId xmlns:a16="http://schemas.microsoft.com/office/drawing/2014/main" val="1733219376"/>
                    </a:ext>
                  </a:extLst>
                </a:gridCol>
                <a:gridCol w="401193">
                  <a:extLst>
                    <a:ext uri="{9D8B030D-6E8A-4147-A177-3AD203B41FA5}">
                      <a16:colId xmlns:a16="http://schemas.microsoft.com/office/drawing/2014/main" val="2566781637"/>
                    </a:ext>
                  </a:extLst>
                </a:gridCol>
              </a:tblGrid>
              <a:tr h="44005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 dirty="0">
                          <a:effectLst/>
                        </a:rPr>
                        <a:t>П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0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000" dirty="0">
                          <a:effectLst/>
                        </a:rPr>
                        <a:t>ка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000" dirty="0">
                          <a:effectLst/>
                        </a:rPr>
                        <a:t>зате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0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000" dirty="0">
                          <a:effectLst/>
                        </a:rPr>
                        <a:t>ь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2013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2014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2015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ыс. руб., 2015/2014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ыс. руб., 2015/2013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078985"/>
                  </a:ext>
                </a:extLst>
              </a:tr>
              <a:tr h="76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+,-,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ыс. руб.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оста, %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+,-,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ыс. руб.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оста, %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6948893"/>
                  </a:ext>
                </a:extLst>
              </a:tr>
              <a:tr h="5918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ь, в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м 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ле: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42 889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47 788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112 578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64 790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135,6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69 689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162,5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1958809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пате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 и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зч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и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42 641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44 253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82 591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38 338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86,6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39 950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93,7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5171073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ые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210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2 616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12 351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9 735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372,1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12 141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5 781,4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04460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оча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000">
                          <a:effectLst/>
                        </a:rPr>
                        <a:t>я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38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919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17 636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16 717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1 819,0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>
                          <a:effectLst/>
                        </a:rPr>
                        <a:t>17 598</a:t>
                      </a:r>
                      <a:endParaRPr lang="ru-RU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q-AL" sz="1000" dirty="0">
                          <a:effectLst/>
                        </a:rPr>
                        <a:t>46 310,5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0599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3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9430" y="441230"/>
            <a:ext cx="9545181" cy="12808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8 -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состава 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q-A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кредиторской задолженности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34197"/>
              </p:ext>
            </p:extLst>
          </p:nvPr>
        </p:nvGraphicFramePr>
        <p:xfrm>
          <a:off x="1959430" y="2133600"/>
          <a:ext cx="9545181" cy="37782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111059">
                  <a:extLst>
                    <a:ext uri="{9D8B030D-6E8A-4147-A177-3AD203B41FA5}">
                      <a16:colId xmlns:a16="http://schemas.microsoft.com/office/drawing/2014/main" val="1612180006"/>
                    </a:ext>
                  </a:extLst>
                </a:gridCol>
                <a:gridCol w="1733405">
                  <a:extLst>
                    <a:ext uri="{9D8B030D-6E8A-4147-A177-3AD203B41FA5}">
                      <a16:colId xmlns:a16="http://schemas.microsoft.com/office/drawing/2014/main" val="136454879"/>
                    </a:ext>
                  </a:extLst>
                </a:gridCol>
                <a:gridCol w="994608">
                  <a:extLst>
                    <a:ext uri="{9D8B030D-6E8A-4147-A177-3AD203B41FA5}">
                      <a16:colId xmlns:a16="http://schemas.microsoft.com/office/drawing/2014/main" val="1837012088"/>
                    </a:ext>
                  </a:extLst>
                </a:gridCol>
                <a:gridCol w="971700">
                  <a:extLst>
                    <a:ext uri="{9D8B030D-6E8A-4147-A177-3AD203B41FA5}">
                      <a16:colId xmlns:a16="http://schemas.microsoft.com/office/drawing/2014/main" val="3141389524"/>
                    </a:ext>
                  </a:extLst>
                </a:gridCol>
                <a:gridCol w="971700">
                  <a:extLst>
                    <a:ext uri="{9D8B030D-6E8A-4147-A177-3AD203B41FA5}">
                      <a16:colId xmlns:a16="http://schemas.microsoft.com/office/drawing/2014/main" val="3283869756"/>
                    </a:ext>
                  </a:extLst>
                </a:gridCol>
                <a:gridCol w="1111059">
                  <a:extLst>
                    <a:ext uri="{9D8B030D-6E8A-4147-A177-3AD203B41FA5}">
                      <a16:colId xmlns:a16="http://schemas.microsoft.com/office/drawing/2014/main" val="1488806534"/>
                    </a:ext>
                  </a:extLst>
                </a:gridCol>
                <a:gridCol w="1111059">
                  <a:extLst>
                    <a:ext uri="{9D8B030D-6E8A-4147-A177-3AD203B41FA5}">
                      <a16:colId xmlns:a16="http://schemas.microsoft.com/office/drawing/2014/main" val="441662036"/>
                    </a:ext>
                  </a:extLst>
                </a:gridCol>
                <a:gridCol w="1111059">
                  <a:extLst>
                    <a:ext uri="{9D8B030D-6E8A-4147-A177-3AD203B41FA5}">
                      <a16:colId xmlns:a16="http://schemas.microsoft.com/office/drawing/2014/main" val="1359234263"/>
                    </a:ext>
                  </a:extLst>
                </a:gridCol>
                <a:gridCol w="429532">
                  <a:extLst>
                    <a:ext uri="{9D8B030D-6E8A-4147-A177-3AD203B41FA5}">
                      <a16:colId xmlns:a16="http://schemas.microsoft.com/office/drawing/2014/main" val="3696110721"/>
                    </a:ext>
                  </a:extLst>
                </a:gridCol>
              </a:tblGrid>
              <a:tr h="40118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№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зате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2013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2014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2015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я,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ыс. руб., 2014/2013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я,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ыс. руб., 2015/2014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508416"/>
                  </a:ext>
                </a:extLst>
              </a:tr>
              <a:tr h="888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+,-,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ыс. руб.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п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оста, 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+,-,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ыс. руб.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п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оста, 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591073442"/>
                  </a:ext>
                </a:extLst>
              </a:tr>
              <a:tr h="502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Кре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я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ь, в т.ч: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41872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14239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206640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-27 633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-66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192 401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1 351,2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726543789"/>
                  </a:ext>
                </a:extLst>
              </a:tr>
              <a:tr h="444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 пере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щ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 и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я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39 080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9 267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192 847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-29 813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-76,3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183 580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1 981,0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12964486"/>
                  </a:ext>
                </a:extLst>
              </a:tr>
              <a:tr h="444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 пере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 перс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 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309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3209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309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2 900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938,5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2540335540"/>
                  </a:ext>
                </a:extLst>
              </a:tr>
              <a:tr h="444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 пере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 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ос.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ю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 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166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1 291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164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8 200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1 125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677,7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1116551973"/>
                  </a:ext>
                </a:extLst>
              </a:tr>
              <a:tr h="326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ь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 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 и сб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1 321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2 586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-1 248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-94,5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2 513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3 442,5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1435654584"/>
                  </a:ext>
                </a:extLst>
              </a:tr>
              <a:tr h="326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ие кре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900">
                          <a:effectLst/>
                        </a:rPr>
                        <a:t>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1 469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4 424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6 707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2 955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201,2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>
                          <a:effectLst/>
                        </a:rPr>
                        <a:t>2 283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q-AL" sz="900" dirty="0">
                          <a:effectLst/>
                        </a:rPr>
                        <a:t>51,6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638" marR="56638" marT="0" marB="0" anchor="ctr"/>
                </a:tc>
                <a:extLst>
                  <a:ext uri="{0D108BD9-81ED-4DB2-BD59-A6C34878D82A}">
                    <a16:rowId xmlns:a16="http://schemas.microsoft.com/office/drawing/2014/main" val="266718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41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8119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факторы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ограничивающие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мебельных предприятий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sq-A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рынке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290848"/>
              </p:ext>
            </p:extLst>
          </p:nvPr>
        </p:nvGraphicFramePr>
        <p:xfrm>
          <a:off x="2769326" y="1802676"/>
          <a:ext cx="8451668" cy="4135529"/>
        </p:xfrm>
        <a:graphic>
          <a:graphicData uri="http://schemas.openxmlformats.org/drawingml/2006/table">
            <a:tbl>
              <a:tblPr firstRow="1" firstCol="1" bandRow="1" bandCol="1">
                <a:tableStyleId>{7DF18680-E054-41AD-8BC1-D1AEF772440D}</a:tableStyleId>
              </a:tblPr>
              <a:tblGrid>
                <a:gridCol w="4935774">
                  <a:extLst>
                    <a:ext uri="{9D8B030D-6E8A-4147-A177-3AD203B41FA5}">
                      <a16:colId xmlns:a16="http://schemas.microsoft.com/office/drawing/2014/main" val="3096820943"/>
                    </a:ext>
                  </a:extLst>
                </a:gridCol>
                <a:gridCol w="3515894">
                  <a:extLst>
                    <a:ext uri="{9D8B030D-6E8A-4147-A177-3AD203B41FA5}">
                      <a16:colId xmlns:a16="http://schemas.microsoft.com/office/drawing/2014/main" val="1089934627"/>
                    </a:ext>
                  </a:extLst>
                </a:gridCol>
              </a:tblGrid>
              <a:tr h="1245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 dirty="0">
                          <a:effectLst/>
                        </a:rPr>
                        <a:t>С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дер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ж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ва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ю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щ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ие фа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кт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ы ра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з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в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я мебе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ь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г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 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ы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ка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Стру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ые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ореч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2662467185"/>
                  </a:ext>
                </a:extLst>
              </a:tr>
              <a:tr h="1245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 dirty="0">
                          <a:effectLst/>
                        </a:rPr>
                        <a:t>Не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д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остат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оч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я 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оч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ост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ь 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це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к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 </a:t>
                      </a:r>
                      <a:r>
                        <a:rPr lang="sq-AL" sz="1000" dirty="0">
                          <a:effectLst/>
                        </a:rPr>
                        <a:t>лесܵоресурсܵнܵоܵгܵо</a:t>
                      </a:r>
                      <a:r>
                        <a:rPr lang="sq-AL" sz="700" dirty="0">
                          <a:effectLst/>
                        </a:rPr>
                        <a:t> п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оте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ц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иа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ла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ота 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1369048199"/>
                  </a:ext>
                </a:extLst>
              </a:tr>
              <a:tr h="373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нтр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 ис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лес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и 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объе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лес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мер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й,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ое 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нфрастру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от тра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лес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терр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Ист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э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луата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в 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рас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де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лес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2774658512"/>
                  </a:ext>
                </a:extLst>
              </a:tr>
              <a:tr h="996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ое 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луб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й, 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и э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гет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перераб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ке 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и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Не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перераб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в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куре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 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качест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ю,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 и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 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ну, а 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же 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ые 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лес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 и дере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обраб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матер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в, фур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итур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и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в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 мебе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3186598276"/>
                  </a:ext>
                </a:extLst>
              </a:tr>
              <a:tr h="996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 к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му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ю, отсутст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отечест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 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сте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оса 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в, рас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 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це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 и 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ба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ы, старе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с 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я, 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на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ые 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и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Ис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устаре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й, ма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 и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с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руч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тру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 и 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ое качест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на 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пус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асс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нта 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мебе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объе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мебе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 дру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и зарубе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1633436031"/>
                  </a:ext>
                </a:extLst>
              </a:tr>
              <a:tr h="871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Су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л.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ба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исте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Нестаб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нъ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ктура 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ка.</a:t>
                      </a:r>
                      <a:endParaRPr lang="ru-RU" sz="7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Су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ю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ща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исте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ма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орасчет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с сете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перат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орач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на 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и. 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ые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нутре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ые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и 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пу к ист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сре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на 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ус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я, к «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де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м». 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ресурс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 на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иф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 перс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 и 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исте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ста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дарт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качест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3175656957"/>
                  </a:ext>
                </a:extLst>
              </a:tr>
              <a:tr h="4980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неб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в э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ичес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сре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де в це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м, в отрас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и, 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  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ветст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 к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 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Пре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о-фу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и фу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ор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 стру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ктур,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цесс де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и, отсутст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ие 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 в раб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оте. 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ыс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й ур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нсер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ма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ш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хс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стру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ктур.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2382128223"/>
                  </a:ext>
                </a:extLst>
              </a:tr>
              <a:tr h="1245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латё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жес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ь насе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700">
                          <a:effectLst/>
                        </a:rPr>
                        <a:t>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700" dirty="0">
                          <a:effectLst/>
                        </a:rPr>
                        <a:t>Не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д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остат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оч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я 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м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к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ост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ь в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нутре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г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о 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ы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700" dirty="0">
                          <a:effectLst/>
                        </a:rPr>
                        <a:t>ка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771" marR="43771" marT="0" marB="0"/>
                </a:tc>
                <a:extLst>
                  <a:ext uri="{0D108BD9-81ED-4DB2-BD59-A6C34878D82A}">
                    <a16:rowId xmlns:a16="http://schemas.microsoft.com/office/drawing/2014/main" val="462588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09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27000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13 -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ООО «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дебиторской 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кредиторской задолженностью</a:t>
            </a:r>
            <a:r>
              <a:rPr lang="sq-A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sq-A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их устранению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350333"/>
              </p:ext>
            </p:extLst>
          </p:nvPr>
        </p:nvGraphicFramePr>
        <p:xfrm>
          <a:off x="2592925" y="2493531"/>
          <a:ext cx="8915400" cy="1882526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36726418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985768116"/>
                    </a:ext>
                  </a:extLst>
                </a:gridCol>
              </a:tblGrid>
              <a:tr h="262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Не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остат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4199677"/>
                  </a:ext>
                </a:extLst>
              </a:tr>
              <a:tr h="1094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 dirty="0">
                          <a:effectLst/>
                        </a:rPr>
                        <a:t>1. Отсутст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в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ие к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нтр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я на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д ср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ка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м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и за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д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же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осте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1.1.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 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нтар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ц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 расчет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 с 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 и кре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1.2. Осу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щест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 мер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 ус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ю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ше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я пр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оче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0438612"/>
                  </a:ext>
                </a:extLst>
              </a:tr>
              <a:tr h="262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2. Отсутст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 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зер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ва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2.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ие ре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зер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ва п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 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ите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ь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ы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 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га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441420"/>
                  </a:ext>
                </a:extLst>
              </a:tr>
              <a:tr h="262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>
                          <a:effectLst/>
                        </a:rPr>
                        <a:t>3. 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з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я об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орач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вае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м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ь деб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орс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к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й за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д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л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же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н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ост</a:t>
                      </a:r>
                      <a:r>
                        <a:rPr lang="sq-AL" sz="100">
                          <a:effectLst/>
                        </a:rPr>
                        <a:t>ܵ</a:t>
                      </a:r>
                      <a:r>
                        <a:rPr lang="sq-AL" sz="1100">
                          <a:effectLst/>
                        </a:rPr>
                        <a:t>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q-AL" sz="1100" dirty="0">
                          <a:effectLst/>
                        </a:rPr>
                        <a:t>3. Пр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да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жа деб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ит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орс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к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й за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д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л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же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н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ост</a:t>
                      </a:r>
                      <a:r>
                        <a:rPr lang="sq-AL" sz="100" dirty="0">
                          <a:effectLst/>
                        </a:rPr>
                        <a:t>ܵ</a:t>
                      </a:r>
                      <a:r>
                        <a:rPr lang="sq-AL" sz="1100" dirty="0">
                          <a:effectLst/>
                        </a:rPr>
                        <a:t>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841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66592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</TotalTime>
  <Words>1003</Words>
  <Application>Microsoft Office PowerPoint</Application>
  <PresentationFormat>Широкоэкранный</PresentationFormat>
  <Paragraphs>308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Corbel</vt:lpstr>
      <vt:lpstr>Estrangelo Edessa</vt:lpstr>
      <vt:lpstr>Times New Roman</vt:lpstr>
      <vt:lpstr>Wingdings 3</vt:lpstr>
      <vt:lpstr>Легкий дым</vt:lpstr>
      <vt:lpstr>Функционирование и развитие субъекта малого предпринимательства сферы бытового обслуживания населения на локальном потребительском рынке (на примере ООО "Престиж", г. Екатеринбург)</vt:lpstr>
      <vt:lpstr>Рынок потребительских товаров</vt:lpstr>
      <vt:lpstr>СОСТОЯНИЕ СФЕРЫ БЫТОВОГО ОБСЛУЖИВАНИЯ Г. ЕКАТЕРИНБУРГА</vt:lpstr>
      <vt:lpstr>Таблица 1 - Основные экономические показатели ООО «Престиж</vt:lpstr>
      <vt:lpstr>Таблица 3 - Основные показатели ликвидности ООО «Престиж»</vt:lpstr>
      <vt:lpstr>Таблица 4 - Анализ состава и динамики дебиторской задолженности</vt:lpstr>
      <vt:lpstr>Таблица 8 - Анализ состава и динамики кредиторской задолженности</vt:lpstr>
      <vt:lpstr>Таблица 12 – Основные факторы, ограничивающие  производство мебельных предприятий на рынке</vt:lpstr>
      <vt:lpstr>Таблица 13 - Недостатки в ООО «Престиж», связанные с дебиторской и кредиторской задолженностью, и рекомендации по их устранению</vt:lpstr>
      <vt:lpstr>Таблица 14 - Расчет плановой оборачиваемости дебиторской задолженности/тыс. руб.</vt:lpstr>
      <vt:lpstr>ЭКОНОМИЧЕСКИЙ ЭФФЕКТ ОТ СНИЖЕНИЯ ПЕРИОДА ОБОРОТА ДЕБИТОРСКОЙ ЗАДОЛЖЕННОСТИ</vt:lpstr>
      <vt:lpstr>Функционирование и развитие субъекта малого предпринимательства сферы бытового обслуживания населения на локальном потребительском рынке (на примере ООО "Престиж", г. Екатеринбург)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Функционирование и развитие субъекта малого предпринимательства сферы бытового обслуживания населения на локальном потребительском рынке (на примере ООО "Престиж", г. Екатеринбург)</dc:title>
  <dc:creator>RePack by Diakov</dc:creator>
  <cp:lastModifiedBy>RePack by Diakov</cp:lastModifiedBy>
  <cp:revision>8</cp:revision>
  <dcterms:created xsi:type="dcterms:W3CDTF">2016-06-15T16:56:04Z</dcterms:created>
  <dcterms:modified xsi:type="dcterms:W3CDTF">2016-06-15T18:11:36Z</dcterms:modified>
</cp:coreProperties>
</file>